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4" r:id="rId2"/>
    <p:sldId id="323" r:id="rId3"/>
    <p:sldId id="257" r:id="rId4"/>
    <p:sldId id="351" r:id="rId5"/>
    <p:sldId id="312" r:id="rId6"/>
    <p:sldId id="366" r:id="rId7"/>
    <p:sldId id="313" r:id="rId8"/>
    <p:sldId id="353" r:id="rId9"/>
    <p:sldId id="315" r:id="rId10"/>
    <p:sldId id="352" r:id="rId11"/>
    <p:sldId id="316" r:id="rId12"/>
    <p:sldId id="368" r:id="rId13"/>
    <p:sldId id="369" r:id="rId14"/>
    <p:sldId id="370" r:id="rId15"/>
    <p:sldId id="371" r:id="rId16"/>
    <p:sldId id="321" r:id="rId17"/>
    <p:sldId id="363" r:id="rId18"/>
    <p:sldId id="354" r:id="rId19"/>
    <p:sldId id="372" r:id="rId20"/>
    <p:sldId id="328" r:id="rId21"/>
    <p:sldId id="373" r:id="rId22"/>
    <p:sldId id="377" r:id="rId23"/>
    <p:sldId id="362" r:id="rId24"/>
    <p:sldId id="361" r:id="rId25"/>
    <p:sldId id="332" r:id="rId26"/>
    <p:sldId id="374" r:id="rId27"/>
    <p:sldId id="334" r:id="rId28"/>
    <p:sldId id="349" r:id="rId29"/>
    <p:sldId id="350" r:id="rId30"/>
    <p:sldId id="356" r:id="rId31"/>
    <p:sldId id="336" r:id="rId32"/>
    <p:sldId id="337" r:id="rId33"/>
    <p:sldId id="338" r:id="rId34"/>
    <p:sldId id="339" r:id="rId35"/>
    <p:sldId id="357" r:id="rId36"/>
    <p:sldId id="341" r:id="rId37"/>
    <p:sldId id="375" r:id="rId38"/>
    <p:sldId id="376" r:id="rId39"/>
    <p:sldId id="358" r:id="rId40"/>
    <p:sldId id="311" r:id="rId41"/>
    <p:sldId id="359" r:id="rId42"/>
    <p:sldId id="346" r:id="rId43"/>
    <p:sldId id="347" r:id="rId44"/>
    <p:sldId id="296" r:id="rId45"/>
  </p:sldIdLst>
  <p:sldSz cx="9144000" cy="6858000" type="screen4x3"/>
  <p:notesSz cx="6662738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CC0099"/>
    <a:srgbClr val="000000"/>
    <a:srgbClr val="CCFFCC"/>
    <a:srgbClr val="FFFF99"/>
    <a:srgbClr val="006600"/>
    <a:srgbClr val="00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3002" autoAdjust="0"/>
  </p:normalViewPr>
  <p:slideViewPr>
    <p:cSldViewPr>
      <p:cViewPr varScale="1">
        <p:scale>
          <a:sx n="63" d="100"/>
          <a:sy n="63" d="100"/>
        </p:scale>
        <p:origin x="13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10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3653-23A6-4E2A-A7A0-8391A2EED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511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4010" y="2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CF497-5639-4A54-90B0-D6989D1D9447}" type="datetimeFigureOut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274" y="4715155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C286-0763-4A4E-BB20-569C0A6EF01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312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67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93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800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0426-9867-4D6C-9C5D-76E461E5AE1D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BF07-F724-4405-8F15-800274A77A40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56CC-9FB6-4FCF-AB8C-598E7DB4AD83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C06C-8162-4E79-BF70-7BB0757A993D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8F62-3620-4F60-A2E2-D63057B54AF2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0C1C-3F9B-49D2-B1CB-BE3A9EED0395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304D-CA73-4C2B-BB2C-89EB1423DCC2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B02-7111-4914-9030-32A50335F8E4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CB18-990C-4570-A8F3-BB2EF4FD1BBF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F7D-F1AC-413A-80A6-A2B1D699902F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0707-DF2C-4337-A9AA-9E3126B33237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第？頁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4DBC8-BBAA-429A-A46E-338C45FE49FB}" type="datetime1">
              <a:rPr lang="zh-TW" altLang="en-US" smtClean="0"/>
              <a:pPr/>
              <a:t>2025/2/26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第？頁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95536" y="3872190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大理高中</a:t>
            </a:r>
            <a:r>
              <a:rPr lang="zh-TW" altLang="en-US" sz="4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校內報名說明會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28596" y="4929198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教務處 註冊組</a:t>
            </a:r>
          </a:p>
        </p:txBody>
      </p:sp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5229200"/>
            <a:ext cx="1421539" cy="126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47D408B-9826-4C79-8977-B5C09F7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4" y="522247"/>
            <a:ext cx="9158704" cy="2680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</a:t>
            </a:r>
            <a:r>
              <a:rPr lang="zh-TW" altLang="en-US" sz="7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如何篩選可推校系</a:t>
            </a:r>
            <a:endParaRPr lang="zh-TW" altLang="en-US" sz="7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1820977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740352" y="1820976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2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20880" cy="966757"/>
          </a:xfrm>
        </p:spPr>
        <p:txBody>
          <a:bodyPr>
            <a:normAutofit/>
          </a:bodyPr>
          <a:lstStyle/>
          <a:p>
            <a:r>
              <a:rPr lang="zh-TW" altLang="en-US" sz="3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學生如何篩選符合推薦資格的校系？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0081"/>
              </p:ext>
            </p:extLst>
          </p:nvPr>
        </p:nvGraphicFramePr>
        <p:xfrm>
          <a:off x="214282" y="1772816"/>
          <a:ext cx="8640000" cy="13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04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3000" b="1" u="sng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先篩選大學</a:t>
                      </a:r>
                    </a:p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（用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全校排名百分比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）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3000" b="1" u="sng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再篩選該大學的科系</a:t>
                      </a:r>
                    </a:p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（用個人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學測成績五標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與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英聽等級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）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214282" y="3356992"/>
            <a:ext cx="8643998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查詢</a:t>
            </a:r>
            <a:r>
              <a:rPr lang="zh-TW" altLang="en-US" sz="35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校系分則（大學百分比、科系檢定）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方式：</a:t>
            </a:r>
            <a:endParaRPr lang="en-US" altLang="zh-TW" sz="3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+mj-cs"/>
              </a:rPr>
              <a:t>＊ 參閱紙本簡章 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+mj-cs"/>
              </a:rPr>
              <a:t>P.4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+mj-cs"/>
              </a:rPr>
              <a:t>～</a:t>
            </a:r>
            <a:r>
              <a:rPr lang="en-US" altLang="zh-TW" sz="3500" b="1" dirty="0">
                <a:latin typeface="標楷體" pitchFamily="65" charset="-120"/>
                <a:ea typeface="標楷體" pitchFamily="65" charset="-120"/>
                <a:cs typeface="+mj-cs"/>
              </a:rPr>
              <a:t>P.9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+mj-cs"/>
              </a:rPr>
              <a:t>＊ 進入</a:t>
            </a:r>
            <a:r>
              <a:rPr lang="en-US" altLang="zh-TW" sz="35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【114 </a:t>
            </a:r>
            <a:r>
              <a:rPr lang="zh-TW" altLang="en-US" sz="35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繁星推薦官網</a:t>
            </a:r>
            <a:r>
              <a:rPr lang="en-US" altLang="zh-TW" sz="35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】</a:t>
            </a:r>
            <a:r>
              <a:rPr lang="zh-TW" altLang="en-US" sz="3500" b="1" dirty="0">
                <a:latin typeface="標楷體" pitchFamily="65" charset="-120"/>
                <a:ea typeface="標楷體" pitchFamily="65" charset="-120"/>
                <a:cs typeface="+mj-cs"/>
              </a:rPr>
              <a:t>查詢</a:t>
            </a:r>
            <a:endParaRPr lang="en-US" altLang="zh-TW" sz="35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3200" b="1" u="sng" dirty="0">
                <a:solidFill>
                  <a:srgbClr val="0000FF"/>
                </a:solidFill>
              </a:rPr>
              <a:t>https://www.cac.edu.tw/star113/index.php</a:t>
            </a:r>
            <a:endParaRPr lang="en-US" altLang="zh-TW" sz="3300" b="1" u="sng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8" name="圖片 7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3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591AA13-1BC0-4BC4-9DD2-EF49A230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7" y="908720"/>
            <a:ext cx="8873085" cy="5652583"/>
          </a:xfrm>
          <a:prstGeom prst="rect">
            <a:avLst/>
          </a:prstGeom>
        </p:spPr>
      </p:pic>
      <p:pic>
        <p:nvPicPr>
          <p:cNvPr id="11" name="圖片 10" descr="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19177"/>
            <a:ext cx="1421539" cy="126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A12042-B962-48AF-87F4-D8BB673BC29C}"/>
              </a:ext>
            </a:extLst>
          </p:cNvPr>
          <p:cNvSpPr/>
          <p:nvPr/>
        </p:nvSpPr>
        <p:spPr>
          <a:xfrm>
            <a:off x="2523453" y="3014931"/>
            <a:ext cx="1152128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3149A7D-1B22-4823-8836-A57DC027F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797152"/>
            <a:ext cx="123149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86186" y="4797152"/>
          <a:ext cx="46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00"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學測成績五標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頂標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前標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均標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後標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底標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5572132" y="4797152"/>
          <a:ext cx="3200396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00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英聽等級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Ａ級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Ｂ級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Ｃ級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Ｆ級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35D24446-15E6-40C4-A0A6-A67A2D67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3235130"/>
          </a:xfrm>
          <a:prstGeom prst="rect">
            <a:avLst/>
          </a:prstGeom>
        </p:spPr>
      </p:pic>
      <p:pic>
        <p:nvPicPr>
          <p:cNvPr id="7" name="圖片 6" descr="校徽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1375C6F-D950-4016-8D95-7AEFF2E9A9AA}"/>
              </a:ext>
            </a:extLst>
          </p:cNvPr>
          <p:cNvSpPr/>
          <p:nvPr/>
        </p:nvSpPr>
        <p:spPr>
          <a:xfrm>
            <a:off x="2051720" y="1052736"/>
            <a:ext cx="1656184" cy="2160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4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214282" y="0"/>
            <a:ext cx="89297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zh-TW" altLang="en-US" sz="35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＊ 網站查詢</a:t>
            </a:r>
            <a:endParaRPr lang="en-US" altLang="zh-TW" sz="35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31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1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2/25</a:t>
            </a:r>
            <a:r>
              <a:rPr lang="zh-TW" altLang="en-US" sz="31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開放</a:t>
            </a:r>
            <a:r>
              <a:rPr lang="en-US" altLang="zh-TW" sz="31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1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可依考生學測成績篩選校系）</a:t>
            </a:r>
            <a:endParaRPr lang="en-US" altLang="zh-TW" sz="31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2659" y="5426976"/>
            <a:ext cx="1421539" cy="1260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F4AB456-D5FA-4A4F-BF78-319095C07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28800"/>
            <a:ext cx="5770415" cy="50405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A6FBCDF-4AEE-4B0E-8D9E-2DB83B478208}"/>
              </a:ext>
            </a:extLst>
          </p:cNvPr>
          <p:cNvSpPr/>
          <p:nvPr/>
        </p:nvSpPr>
        <p:spPr>
          <a:xfrm>
            <a:off x="2483768" y="3573016"/>
            <a:ext cx="1224136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2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214282" y="188808"/>
            <a:ext cx="7310046" cy="151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＊ 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往下找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依考生本人學測級分、英聽</a:t>
            </a:r>
            <a:endParaRPr lang="en-US" altLang="zh-TW" sz="32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等級查詢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，點選進入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38FF162-0FC7-4A14-9618-7279EFC35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04864"/>
            <a:ext cx="8404306" cy="208416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56E8DC3-0524-4547-B293-FA242BA3564C}"/>
              </a:ext>
            </a:extLst>
          </p:cNvPr>
          <p:cNvSpPr/>
          <p:nvPr/>
        </p:nvSpPr>
        <p:spPr>
          <a:xfrm>
            <a:off x="824528" y="2780928"/>
            <a:ext cx="7851928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7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89D019-A8C9-4A49-B31F-D8EE191B8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0"/>
            <a:ext cx="8546123" cy="6858000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>
            <a:off x="5276500" y="1515522"/>
            <a:ext cx="7200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994244" y="1272180"/>
            <a:ext cx="2826228" cy="428628"/>
          </a:xfrm>
          <a:prstGeom prst="rect">
            <a:avLst/>
          </a:prstGeom>
          <a:noFill/>
          <a:ln w="57150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每次勾選１個學群查詢</a:t>
            </a:r>
          </a:p>
        </p:txBody>
      </p:sp>
      <p:cxnSp>
        <p:nvCxnSpPr>
          <p:cNvPr id="9" name="直線單箭頭接點 8"/>
          <p:cNvCxnSpPr/>
          <p:nvPr/>
        </p:nvCxnSpPr>
        <p:spPr>
          <a:xfrm>
            <a:off x="2654944" y="2313086"/>
            <a:ext cx="7200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429256" y="3082640"/>
            <a:ext cx="928694" cy="85725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429256" y="3939896"/>
            <a:ext cx="928694" cy="85725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5084316" y="6457292"/>
            <a:ext cx="7200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517232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操作示範</a:t>
            </a: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496" y="2132856"/>
            <a:ext cx="8928000" cy="2727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</a:t>
            </a:r>
            <a:r>
              <a:rPr lang="zh-TW" altLang="en-US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如何填寫志願表</a:t>
            </a:r>
            <a:br>
              <a:rPr lang="en-US" altLang="zh-TW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</a:br>
            <a:r>
              <a:rPr lang="zh-TW" altLang="en-US" sz="6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（能否選到志願的關鍵）</a:t>
            </a:r>
            <a:endParaRPr lang="zh-TW" altLang="en-US" sz="6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0504" y="2492896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68344" y="2492896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6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4D45D69-EC7E-4736-BF47-F6FEE0CA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41940"/>
          <a:stretch/>
        </p:blipFill>
        <p:spPr>
          <a:xfrm>
            <a:off x="0" y="2348880"/>
            <a:ext cx="9036496" cy="31399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9200" y="2946883"/>
            <a:ext cx="1764000" cy="1296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US" altLang="zh-TW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06461" y="530247"/>
            <a:ext cx="7416000" cy="128587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預計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114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02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正式版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3C9E396-5B75-46D6-B0B2-347D7B3213FB}"/>
              </a:ext>
            </a:extLst>
          </p:cNvPr>
          <p:cNvSpPr/>
          <p:nvPr/>
        </p:nvSpPr>
        <p:spPr>
          <a:xfrm>
            <a:off x="117456" y="2276873"/>
            <a:ext cx="8919040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8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r>
              <a:rPr lang="zh-TW" altLang="en-US" sz="8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報名程序</a:t>
            </a:r>
          </a:p>
        </p:txBody>
      </p:sp>
      <p:pic>
        <p:nvPicPr>
          <p:cNvPr id="4" name="圖片 3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5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D60DA51-9231-4DD1-BE46-63F5D4D46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347474"/>
            <a:ext cx="7200000" cy="488983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14281" y="116632"/>
            <a:ext cx="7416000" cy="128587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每個欄位，只填寫</a:t>
            </a:r>
            <a:b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１所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大學的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１個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學群類別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79278" y="6237312"/>
            <a:ext cx="882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相同大學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不同學群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類別，也必須填寫在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不同欄位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547899" y="2276872"/>
            <a:ext cx="2340000" cy="259228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1" name="圖片 10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536"/>
            <a:ext cx="9144000" cy="367067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026626" y="1628800"/>
            <a:ext cx="1368000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en-US" altLang="zh-TW" dirty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25403" y="2924944"/>
            <a:ext cx="1857388" cy="2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2744968"/>
            <a:ext cx="1260000" cy="3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40128" y="2060848"/>
            <a:ext cx="684000" cy="39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8587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每所大學的每類學群，</a:t>
            </a:r>
            <a:b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可填的志願數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上限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都不一樣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79278" y="5661296"/>
            <a:ext cx="882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＊ 參閱紙本簡章 </a:t>
            </a:r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P(4)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P(9)</a:t>
            </a:r>
            <a:r>
              <a:rPr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＊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0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96507"/>
              </p:ext>
            </p:extLst>
          </p:nvPr>
        </p:nvGraphicFramePr>
        <p:xfrm>
          <a:off x="251519" y="1536622"/>
          <a:ext cx="86409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學群類別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校系代碼</a:t>
                      </a:r>
                      <a:r>
                        <a:rPr lang="zh-TW" altLang="en-US" sz="18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en-US" altLang="zh-TW" sz="18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 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科系名稱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志願序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國立</a:t>
                      </a:r>
                      <a:endParaRPr lang="en-US" altLang="zh-TW" sz="18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臺灣大學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第三類學群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00142  </a:t>
                      </a:r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經濟學系</a:t>
                      </a:r>
                      <a:r>
                        <a:rPr lang="en-US" altLang="zh-TW" sz="1800" dirty="0"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３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en-US" altLang="zh-TW" sz="1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00145 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護理學系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Ｘ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00147  </a:t>
                      </a:r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職能治療學系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４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baseline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00149</a:t>
                      </a:r>
                      <a:r>
                        <a:rPr lang="en-US" altLang="zh-TW" sz="1800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農業化學系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00156  </a:t>
                      </a:r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植物病理與微生物學系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１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7643866" cy="1285876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將符合檢定標準的校系排定志願序</a:t>
            </a:r>
            <a:b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依序填入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校系代碼（５碼）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BDAF1E3-AFE0-4579-B64D-4882E6F3E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8751104" cy="263002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5EA0CCC-E5D9-416B-BF58-396B36F3D103}"/>
              </a:ext>
            </a:extLst>
          </p:cNvPr>
          <p:cNvSpPr txBox="1"/>
          <p:nvPr/>
        </p:nvSpPr>
        <p:spPr>
          <a:xfrm>
            <a:off x="4464208" y="5050916"/>
            <a:ext cx="1872000" cy="12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3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</a:t>
            </a:r>
            <a:r>
              <a:rPr lang="en-US" altLang="zh-TW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3/6</a:t>
            </a:r>
            <a:r>
              <a:rPr lang="zh-TW" altLang="en-US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現場志願分發說明</a:t>
            </a:r>
            <a:endParaRPr lang="zh-TW" altLang="en-US" sz="6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2512" y="1811668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00392" y="1811668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7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425118"/>
            <a:ext cx="9144000" cy="23882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）請務必攜帶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個人志願表（已填妥）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）建議將紙本簡章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原子筆與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也攜帶入場，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以備不時之需。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家長當天可一同參加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59386" y="214290"/>
            <a:ext cx="7581528" cy="121444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3/6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（四）大學繁星校內推薦</a:t>
            </a:r>
            <a:b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現場志願分發作業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梯次表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79118"/>
              </p:ext>
            </p:extLst>
          </p:nvPr>
        </p:nvGraphicFramePr>
        <p:xfrm>
          <a:off x="159386" y="1628801"/>
          <a:ext cx="8805102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推薦順位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志願分發時間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分發梯次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09:00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10:00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zh-TW" altLang="en-US" sz="1800" b="1" kern="100" baseline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梯次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70</a:t>
                      </a:r>
                      <a:endParaRPr lang="zh-TW" sz="32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10:00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11:10</a:t>
                      </a:r>
                      <a:endParaRPr lang="zh-TW" sz="32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梯次</a:t>
                      </a:r>
                      <a:endParaRPr lang="zh-TW" sz="32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71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sz="2800" b="1" u="none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137</a:t>
                      </a:r>
                      <a:endParaRPr lang="zh-TW" sz="3200" u="none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11:10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12:30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梯次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體育班</a:t>
                      </a:r>
                      <a:endParaRPr lang="zh-TW" sz="32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12:30</a:t>
                      </a:r>
                      <a:r>
                        <a:rPr lang="zh-TW" sz="2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13:00</a:t>
                      </a:r>
                      <a:endParaRPr lang="zh-TW" sz="32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en-US" altLang="zh-TW" sz="1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28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梯次</a:t>
                      </a:r>
                      <a:endParaRPr lang="zh-TW" sz="3200" kern="10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6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17930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）每位學生限被推薦至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１所大學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１個學群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）大理高中於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每所大學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每個學群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最多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限推薦</a:t>
            </a:r>
            <a:endParaRPr lang="en-US" altLang="zh-TW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２名學生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56064"/>
              </p:ext>
            </p:extLst>
          </p:nvPr>
        </p:nvGraphicFramePr>
        <p:xfrm>
          <a:off x="179512" y="3362165"/>
          <a:ext cx="8750206" cy="3351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1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學群類別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已選填人數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是否尚可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選填志願？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2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國立臺灣師範大學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第二類學群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１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剩餘名額 １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國立中興大學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2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國立臺灣大學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第三類學群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１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剩餘名額 １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第八類學群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０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剩餘名額 ２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59386" y="214290"/>
            <a:ext cx="7581528" cy="121444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3/6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（四）大學繁星校內推薦</a:t>
            </a:r>
            <a:b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現場志願分發作業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A19C31D-0477-4374-A809-83CCE1A4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964488" cy="52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2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1793079"/>
          </a:xfrm>
        </p:spPr>
        <p:txBody>
          <a:bodyPr/>
          <a:lstStyle/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）受推薦至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同一所大學之學生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，本校將依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校內推薦順序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排定「</a:t>
            </a:r>
            <a:r>
              <a:rPr lang="zh-TW" altLang="en-US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校外推薦順位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17116"/>
              </p:ext>
            </p:extLst>
          </p:nvPr>
        </p:nvGraphicFramePr>
        <p:xfrm>
          <a:off x="188682" y="2816218"/>
          <a:ext cx="8750206" cy="3856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1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學群類別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全校排名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百分比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校內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推薦順序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校外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推薦順位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23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國立臺灣</a:t>
                      </a:r>
                      <a:endParaRPr lang="en-US" altLang="zh-TW" sz="24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師範大學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  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1%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2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  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8%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19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5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  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6%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14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  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8%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21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6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66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  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1%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66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  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3%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3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59386" y="214290"/>
            <a:ext cx="7581528" cy="121444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3/6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（四）大學繁星校內推薦</a:t>
            </a:r>
            <a:b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現場志願分發作業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929174" y="573325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924717" y="369248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24717" y="623731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24717" y="471585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924717" y="421179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924717" y="522455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6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16198"/>
            <a:ext cx="9144000" cy="502517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第一輪分發沒有選到志願的學生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，可在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40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3/8(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放學前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報名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第二輪分發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40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第二輪分發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規定如下：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4000"/>
              </a:lnSpc>
              <a:buFont typeface="Wingdings 2" panose="05020102010507070707" pitchFamily="18" charset="2"/>
              <a:buChar char="j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 僅能選擇第一輪分發後，校內推薦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尚有名額之</a:t>
            </a:r>
            <a:endParaRPr lang="en-US" altLang="zh-TW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 2" panose="05020102010507070707" pitchFamily="18" charset="2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　 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大學學群作為分發志願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  <a:sym typeface="Wingdings 2" panose="05020102010507070707" pitchFamily="18" charset="2"/>
            </a:endParaRPr>
          </a:p>
          <a:p>
            <a:pPr>
              <a:lnSpc>
                <a:spcPct val="114000"/>
              </a:lnSpc>
              <a:buFont typeface="Wingdings 2" panose="05020102010507070707" pitchFamily="18" charset="2"/>
              <a:buChar char="k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 「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校外推薦順位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」必須</a:t>
            </a:r>
            <a:r>
              <a:rPr lang="zh-TW" altLang="en-US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排在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第一輪完成志願分</a:t>
            </a:r>
            <a:endParaRPr lang="en-US" altLang="zh-TW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 2" panose="05020102010507070707" pitchFamily="18" charset="2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   </a:t>
            </a:r>
            <a:r>
              <a:rPr lang="zh-TW" altLang="en-US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發學生的</a:t>
            </a:r>
            <a:r>
              <a:rPr lang="zh-TW" altLang="en-US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後面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 2" panose="05020102010507070707" pitchFamily="18" charset="2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  <a:sym typeface="Wingdings 2" panose="05020102010507070707" pitchFamily="18" charset="2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59386" y="214290"/>
            <a:ext cx="7581528" cy="121444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3/6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（四）大學繁星校內推薦</a:t>
            </a:r>
            <a:b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現場志願分發作業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8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07255"/>
              </p:ext>
            </p:extLst>
          </p:nvPr>
        </p:nvGraphicFramePr>
        <p:xfrm>
          <a:off x="179512" y="1948566"/>
          <a:ext cx="8784000" cy="3856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1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學群類別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第一輪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志願分發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第二輪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志願分發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校外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推薦順位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23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國立臺灣</a:t>
                      </a:r>
                      <a:endParaRPr lang="en-US" altLang="zh-TW" sz="24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師範大學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(19)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rgbClr val="0000FF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3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無人選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 </a:t>
                      </a:r>
                      <a:r>
                        <a:rPr lang="zh-TW" altLang="en-US" sz="2400" b="0" dirty="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</a:t>
                      </a:r>
                      <a:r>
                        <a:rPr lang="en-US" altLang="zh-TW" sz="2400" b="0" dirty="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(2)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(14)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已額滿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2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(21)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已額滿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66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 </a:t>
                      </a:r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</a:t>
                      </a:r>
                      <a:r>
                        <a:rPr lang="en-US" altLang="zh-TW" sz="2400" b="0" dirty="0">
                          <a:solidFill>
                            <a:srgbClr val="00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(1)</a:t>
                      </a:r>
                      <a:endParaRPr lang="zh-TW" altLang="en-US" sz="2400" b="0" dirty="0">
                        <a:solidFill>
                          <a:srgbClr val="00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dirty="0">
                        <a:solidFill>
                          <a:srgbClr val="0000FF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1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23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66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第三類學群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>
                          <a:solidFill>
                            <a:srgbClr val="FF0000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無人選</a:t>
                      </a:r>
                      <a:endParaRPr lang="zh-TW" altLang="en-US" sz="2400" b="0" dirty="0">
                        <a:solidFill>
                          <a:srgbClr val="FF0000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 </a:t>
                      </a:r>
                      <a:r>
                        <a:rPr lang="zh-TW" altLang="en-US" sz="2400" b="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生</a:t>
                      </a:r>
                      <a:r>
                        <a:rPr lang="en-US" altLang="zh-TW" sz="2400" b="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(3)</a:t>
                      </a:r>
                      <a:endParaRPr lang="zh-TW" altLang="en-US" sz="2400" b="0" dirty="0">
                        <a:solidFill>
                          <a:srgbClr val="0000FF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Tahoma" pitchFamily="34" charset="0"/>
                        </a:rPr>
                        <a:t>6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Tahoma" pitchFamily="34" charset="0"/>
                        <a:ea typeface="標楷體" pitchFamily="65" charset="-12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59386" y="214290"/>
            <a:ext cx="7581528" cy="121444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3/7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（二）大學繁星校內推薦</a:t>
            </a:r>
            <a:b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現場志願分發作業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884368" y="486916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884368" y="385175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884368" y="2845739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884368" y="435581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884368" y="334770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884368" y="536644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8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58187"/>
              </p:ext>
            </p:extLst>
          </p:nvPr>
        </p:nvGraphicFramePr>
        <p:xfrm>
          <a:off x="216000" y="1252485"/>
          <a:ext cx="8928000" cy="524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參加學科能力測驗</a:t>
                      </a:r>
                    </a:p>
                    <a:p>
                      <a:pPr algn="ctr"/>
                      <a:r>
                        <a:rPr lang="en-US" altLang="zh-TW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en-US" altLang="zh-TW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</a:t>
                      </a:r>
                      <a:r>
                        <a:rPr lang="zh-TW" altLang="en-US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（六）～</a:t>
                      </a:r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1/</a:t>
                      </a:r>
                      <a:r>
                        <a:rPr lang="en-US" altLang="zh-TW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22</a:t>
                      </a:r>
                      <a:r>
                        <a:rPr lang="zh-TW" altLang="en-US" sz="23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（一）</a:t>
                      </a:r>
                      <a:endParaRPr lang="zh-TW" altLang="en-US" sz="23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 </a:t>
                      </a: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取得個人</a:t>
                      </a: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學測成績五標</a:t>
                      </a:r>
                      <a:endParaRPr lang="en-US" altLang="zh-TW" sz="2200" b="1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 </a:t>
                      </a: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取得個人</a:t>
                      </a: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校內推薦順序</a:t>
                      </a:r>
                      <a:endParaRPr lang="en-US" altLang="zh-TW" sz="2200" b="1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Wingdings 2" panose="05020102010507070707" pitchFamily="18" charset="2"/>
                      </a:endParaRPr>
                    </a:p>
                    <a:p>
                      <a:pPr marL="0" indent="0" algn="l">
                        <a:buFont typeface="Wingdings 2" panose="05020102010507070707" pitchFamily="18" charset="2"/>
                        <a:buNone/>
                      </a:pP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 </a:t>
                      </a: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開始</a:t>
                      </a: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填寫個人志願表</a:t>
                      </a:r>
                      <a:endParaRPr lang="zh-TW" altLang="en-US" sz="2200" b="1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4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2/25</a:t>
                      </a:r>
                      <a:r>
                        <a:rPr lang="zh-TW" altLang="en-US" sz="24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（二）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065">
                <a:tc>
                  <a:txBody>
                    <a:bodyPr/>
                    <a:lstStyle/>
                    <a:p>
                      <a:pPr marL="0" indent="0" algn="l"/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【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參加校內現場志願分發</a:t>
                      </a:r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】</a:t>
                      </a:r>
                    </a:p>
                    <a:p>
                      <a:pPr marL="0" indent="0" algn="l"/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sym typeface="Wingdings 2" panose="05020102010507070707" pitchFamily="18" charset="2"/>
                        </a:rPr>
                        <a:t> 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繳交</a:t>
                      </a:r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個人志願表</a:t>
                      </a:r>
                    </a:p>
                    <a:p>
                      <a:pPr marL="0" indent="0" algn="l"/>
                      <a:r>
                        <a:rPr lang="zh-TW" altLang="en-US" sz="22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  <a:sym typeface="Wingdings 2" panose="05020102010507070707" pitchFamily="18" charset="2"/>
                        </a:rPr>
                        <a:t>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zh-TW" altLang="en-US" sz="22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領取</a:t>
                      </a:r>
                      <a:r>
                        <a:rPr lang="en-US" altLang="zh-TW" sz="22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2200" b="1" dirty="0">
                          <a:solidFill>
                            <a:srgbClr val="CC0099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校外正式報名表</a:t>
                      </a:r>
                    </a:p>
                    <a:p>
                      <a:pPr marL="0" indent="0" algn="ctr"/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3/6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（四）上午</a:t>
                      </a:r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點起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kern="12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【</a:t>
                      </a: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完成校內報名程序</a:t>
                      </a:r>
                      <a:r>
                        <a:rPr lang="en-US" altLang="zh-TW" sz="2200" b="1" kern="12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】</a:t>
                      </a:r>
                      <a:endParaRPr lang="zh-TW" altLang="en-US" sz="2200" b="1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 繳交</a:t>
                      </a:r>
                      <a:r>
                        <a:rPr lang="en-US" altLang="zh-TW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-</a:t>
                      </a: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報名費</a:t>
                      </a:r>
                      <a:endParaRPr lang="en-US" altLang="zh-TW" sz="2200" b="1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l"/>
                      <a:r>
                        <a:rPr lang="en-US" altLang="zh-TW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</a:t>
                      </a: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 繳交</a:t>
                      </a:r>
                      <a:r>
                        <a:rPr lang="en-US" altLang="zh-TW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Wingdings 2" panose="05020102010507070707" pitchFamily="18" charset="2"/>
                        </a:rPr>
                        <a:t>-</a:t>
                      </a:r>
                      <a:r>
                        <a:rPr lang="zh-TW" altLang="en-US" sz="22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校外正式報名表</a:t>
                      </a:r>
                      <a:endParaRPr lang="en-US" altLang="zh-TW" sz="2200" b="1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4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3/10</a:t>
                      </a:r>
                      <a:r>
                        <a:rPr lang="zh-TW" altLang="en-US" sz="24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（一）下午</a:t>
                      </a:r>
                      <a:r>
                        <a:rPr lang="en-US" altLang="zh-TW" sz="24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2400" b="1" kern="12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點前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81"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4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放榜</a:t>
                      </a:r>
                    </a:p>
                    <a:p>
                      <a:pPr algn="ctr"/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3/18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（二）上午</a:t>
                      </a:r>
                      <a:r>
                        <a:rPr lang="en-US" altLang="zh-TW" sz="2400" b="1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</a:t>
                      </a:r>
                      <a:r>
                        <a:rPr lang="zh-TW" altLang="en-US" sz="2400" b="1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點後</a:t>
                      </a:r>
                      <a:endParaRPr lang="en-US" altLang="zh-TW" sz="2400" b="1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※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大學繁星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錄取生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無論是否放棄錄取資格，均</a:t>
                      </a:r>
                      <a:r>
                        <a:rPr lang="zh-TW" altLang="en-US" sz="2800" b="1" u="dbl" baseline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不得參加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大學申請入學</a:t>
                      </a:r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及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科大申請入學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78"/>
            <a:ext cx="7581528" cy="974474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114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大學繁星推薦入學校內報名程序</a:t>
            </a:r>
          </a:p>
        </p:txBody>
      </p:sp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C604D38-AEE2-4504-B67F-78FC481FA8EA}"/>
              </a:ext>
            </a:extLst>
          </p:cNvPr>
          <p:cNvSpPr/>
          <p:nvPr/>
        </p:nvSpPr>
        <p:spPr>
          <a:xfrm>
            <a:off x="216000" y="3157243"/>
            <a:ext cx="3563912" cy="1495893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</a:t>
            </a:r>
            <a:r>
              <a:rPr lang="zh-TW" altLang="en-US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大學端如何篩選學生</a:t>
            </a:r>
            <a:endParaRPr lang="zh-TW" altLang="en-US" sz="6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79512" y="188752"/>
            <a:ext cx="7643866" cy="1008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每個校系的</a:t>
            </a:r>
            <a:r>
              <a:rPr lang="en-US" altLang="zh-TW" sz="36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分發比序項目</a:t>
            </a:r>
            <a:r>
              <a:rPr lang="en-US" altLang="zh-TW" sz="36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都不同</a:t>
            </a:r>
          </a:p>
        </p:txBody>
      </p:sp>
      <p:pic>
        <p:nvPicPr>
          <p:cNvPr id="10" name="圖片 9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4666F6F-D152-49B8-BA41-30EE01DED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3560"/>
            <a:ext cx="9144000" cy="323088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1150C48-DF80-4EA4-8475-2C28836BC52D}"/>
              </a:ext>
            </a:extLst>
          </p:cNvPr>
          <p:cNvSpPr/>
          <p:nvPr/>
        </p:nvSpPr>
        <p:spPr>
          <a:xfrm>
            <a:off x="3672408" y="2204864"/>
            <a:ext cx="5364088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9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1" y="1340768"/>
          <a:ext cx="8784979" cy="505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學群類別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第１輪分發</a:t>
                      </a:r>
                      <a:endParaRPr lang="en-US" altLang="zh-TW" sz="24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錄取大理高中學生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第２輪分發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錄取大理高中學生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國立</a:t>
                      </a:r>
                      <a:endParaRPr lang="en-US" alt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臺灣大學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第一類學群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0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以１名為限</a:t>
                      </a:r>
                      <a:endParaRPr lang="zh-TW" sz="3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第二類學群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第三類學群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第八類學群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0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以１名為限</a:t>
                      </a:r>
                      <a:endParaRPr lang="zh-TW" sz="30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第七類學群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0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以１名為限</a:t>
                      </a:r>
                      <a:endParaRPr lang="zh-TW" sz="30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第六類學群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以１名為限</a:t>
                      </a:r>
                      <a:endParaRPr lang="zh-TW" sz="30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第五類學群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以１名為限</a:t>
                      </a:r>
                      <a:endParaRPr lang="zh-TW" sz="30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第四類學群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以１名為限</a:t>
                      </a:r>
                      <a:endParaRPr lang="zh-TW" sz="30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不限名額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7643866" cy="1008000"/>
          </a:xfrm>
        </p:spPr>
        <p:txBody>
          <a:bodyPr>
            <a:no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★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各大學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錄取名額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重要規定！</a:t>
            </a:r>
          </a:p>
        </p:txBody>
      </p:sp>
      <p:pic>
        <p:nvPicPr>
          <p:cNvPr id="7" name="圖片 6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563888" y="1305032"/>
            <a:ext cx="2664296" cy="241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例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：以下３名學生，哪些人會上榜？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1484784"/>
          <a:ext cx="864096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大學名稱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招生名額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甲大學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第二類學群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物理系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84646"/>
              </p:ext>
            </p:extLst>
          </p:nvPr>
        </p:nvGraphicFramePr>
        <p:xfrm>
          <a:off x="251520" y="3068960"/>
          <a:ext cx="8640960" cy="265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高中名稱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全校排名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選填志願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 １</a:t>
                      </a:r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輪</a:t>
                      </a:r>
                      <a:endParaRPr lang="en-US" altLang="zh-TW" sz="24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分發錄取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大理高中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Ａ生（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１％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甲大學－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物理系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68"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Ｂ生（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３％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甲大學－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物理系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○○高中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Ｃ生（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４９％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甲大學－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物理系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圖片 6" descr="投票符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996054"/>
            <a:ext cx="452434" cy="452434"/>
          </a:xfrm>
          <a:prstGeom prst="rect">
            <a:avLst/>
          </a:prstGeom>
        </p:spPr>
      </p:pic>
      <p:pic>
        <p:nvPicPr>
          <p:cNvPr id="8" name="圖片 7" descr="投票符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910" y="5210500"/>
            <a:ext cx="452434" cy="45243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528854" y="3929066"/>
            <a:ext cx="576064" cy="557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543368" y="5185922"/>
            <a:ext cx="576064" cy="492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pic>
        <p:nvPicPr>
          <p:cNvPr id="12" name="圖片 11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9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586347"/>
              </p:ext>
            </p:extLst>
          </p:nvPr>
        </p:nvGraphicFramePr>
        <p:xfrm>
          <a:off x="251520" y="3218408"/>
          <a:ext cx="8640960" cy="35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高中名稱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全校排名</a:t>
                      </a:r>
                      <a:endParaRPr lang="en-US" altLang="zh-TW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選填志願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第１輪</a:t>
                      </a:r>
                      <a:endParaRPr lang="en-US" altLang="zh-TW" sz="20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分發錄取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 ２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輪</a:t>
                      </a:r>
                      <a:endParaRPr lang="en-US" altLang="zh-TW" sz="20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分發錄取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大理高中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Ａ生（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１％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乙大學－</a:t>
                      </a:r>
                      <a:r>
                        <a:rPr lang="zh-TW" altLang="en-US" sz="2400" b="1" dirty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英語系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Ｂ生（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乙大學－</a:t>
                      </a:r>
                      <a:r>
                        <a:rPr lang="zh-TW" altLang="en-US" sz="2400" b="1" dirty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英語系</a:t>
                      </a:r>
                      <a:endParaRPr lang="zh-TW" altLang="en-US" sz="2400" b="1" dirty="0">
                        <a:solidFill>
                          <a:srgbClr val="00B05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Ｃ生（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５％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乙大學－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物理系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○○高中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Ｄ生（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３％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乙大學－</a:t>
                      </a:r>
                      <a:r>
                        <a:rPr lang="zh-TW" altLang="en-US" sz="2400" b="1" dirty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英語系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Ｅ生（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４％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乙大學－</a:t>
                      </a:r>
                      <a:r>
                        <a:rPr lang="zh-TW" altLang="en-US" sz="2400" b="1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物理系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圖片 20" descr="投票符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157192"/>
            <a:ext cx="452434" cy="452434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7945232" y="5157192"/>
            <a:ext cx="576064" cy="483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pic>
        <p:nvPicPr>
          <p:cNvPr id="9" name="圖片 8" descr="投票符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6237312"/>
            <a:ext cx="452434" cy="45243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87213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例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：以下５名學生，哪些人會上榜？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1376892"/>
          <a:ext cx="8640960" cy="169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大學名稱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招生名額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乙大學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第一類學群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英語系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第二類學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00B05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物理系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圖片 5" descr="投票符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9896" y="4106732"/>
            <a:ext cx="452434" cy="452434"/>
          </a:xfrm>
          <a:prstGeom prst="rect">
            <a:avLst/>
          </a:prstGeom>
        </p:spPr>
      </p:pic>
      <p:pic>
        <p:nvPicPr>
          <p:cNvPr id="7" name="圖片 6" descr="投票符號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9896" y="5733304"/>
            <a:ext cx="432000" cy="4320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516216" y="4077072"/>
            <a:ext cx="576064" cy="483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516216" y="4601686"/>
            <a:ext cx="576064" cy="496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516216" y="5681806"/>
            <a:ext cx="576064" cy="483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516216" y="5157192"/>
            <a:ext cx="576064" cy="483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956376" y="4077072"/>
            <a:ext cx="576064" cy="483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  <p:pic>
        <p:nvPicPr>
          <p:cNvPr id="22" name="圖片 21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924128" y="6237312"/>
            <a:ext cx="576064" cy="483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161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</a:t>
            </a:r>
            <a:r>
              <a:rPr lang="zh-TW" altLang="en-US" sz="6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如何查詢去年錄取標準</a:t>
            </a:r>
            <a:endParaRPr lang="zh-TW" altLang="en-US" sz="6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96528" y="1815043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884368" y="1815043"/>
            <a:ext cx="86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★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88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43866" cy="136804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進入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繁星推薦官網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8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圖片 13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22E91E5-366B-4E4F-9CB9-4EFA6847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49" y="1311976"/>
            <a:ext cx="7409193" cy="514136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F11A5A6-A4EF-4DE0-868C-D6669D92DD37}"/>
              </a:ext>
            </a:extLst>
          </p:cNvPr>
          <p:cNvSpPr/>
          <p:nvPr/>
        </p:nvSpPr>
        <p:spPr>
          <a:xfrm>
            <a:off x="899592" y="5949280"/>
            <a:ext cx="1296144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D2D76C-898F-4C7B-B0FC-87C91ABF2F33}"/>
              </a:ext>
            </a:extLst>
          </p:cNvPr>
          <p:cNvSpPr/>
          <p:nvPr/>
        </p:nvSpPr>
        <p:spPr>
          <a:xfrm>
            <a:off x="2987824" y="2780928"/>
            <a:ext cx="4536504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360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116744"/>
            <a:ext cx="7643866" cy="136804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點選想查詢的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A94476F-86FC-4F24-B03E-FD012C1B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63" y="1885335"/>
            <a:ext cx="8764336" cy="41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1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116744"/>
            <a:ext cx="7643866" cy="1368040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分發比序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即為去年錄取標準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79278" y="3645024"/>
            <a:ext cx="8820000" cy="3024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zh-TW" sz="2800" dirty="0">
                <a:solidFill>
                  <a:prstClr val="black"/>
                </a:solidFill>
              </a:rPr>
              <a:t>※ </a:t>
            </a:r>
            <a:r>
              <a:rPr lang="zh-TW" altLang="zh-TW" sz="2800" u="sng" dirty="0">
                <a:solidFill>
                  <a:srgbClr val="FF0000"/>
                </a:solidFill>
              </a:rPr>
              <a:t>重要提醒</a:t>
            </a:r>
            <a:r>
              <a:rPr lang="zh-TW" altLang="zh-TW" sz="2800" dirty="0">
                <a:solidFill>
                  <a:prstClr val="black"/>
                </a:solidFill>
              </a:rPr>
              <a:t>：【</a:t>
            </a:r>
            <a:r>
              <a:rPr lang="zh-TW" altLang="zh-TW" sz="2800" b="1" u="sng" dirty="0">
                <a:solidFill>
                  <a:srgbClr val="FF0000"/>
                </a:solidFill>
              </a:rPr>
              <a:t>每年的錄取標準不</a:t>
            </a:r>
            <a:r>
              <a:rPr lang="zh-TW" altLang="en-US" sz="2800" b="1" u="sng" dirty="0">
                <a:solidFill>
                  <a:srgbClr val="FF0000"/>
                </a:solidFill>
              </a:rPr>
              <a:t>會</a:t>
            </a:r>
            <a:r>
              <a:rPr lang="zh-TW" altLang="zh-TW" sz="2800" b="1" u="sng" dirty="0">
                <a:solidFill>
                  <a:srgbClr val="FF0000"/>
                </a:solidFill>
              </a:rPr>
              <a:t>一樣</a:t>
            </a:r>
            <a:r>
              <a:rPr lang="zh-TW" altLang="zh-TW" sz="2800" dirty="0">
                <a:solidFill>
                  <a:prstClr val="black"/>
                </a:solidFill>
              </a:rPr>
              <a:t>】！</a:t>
            </a:r>
            <a:r>
              <a:rPr lang="zh-TW" altLang="en-US" sz="2800" dirty="0">
                <a:solidFill>
                  <a:prstClr val="black"/>
                </a:solidFill>
              </a:rPr>
              <a:t>！！</a:t>
            </a:r>
            <a:endParaRPr lang="en-US" altLang="zh-TW" sz="2800" dirty="0">
              <a:solidFill>
                <a:prstClr val="black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zh-TW" sz="2800" dirty="0">
                <a:solidFill>
                  <a:prstClr val="black"/>
                </a:solidFill>
              </a:rPr>
              <a:t>查詢去年的錄取標準，</a:t>
            </a:r>
            <a:r>
              <a:rPr lang="zh-TW" altLang="en-US" sz="2800" dirty="0">
                <a:solidFill>
                  <a:prstClr val="black"/>
                </a:solidFill>
              </a:rPr>
              <a:t>只</a:t>
            </a:r>
            <a:r>
              <a:rPr lang="zh-TW" altLang="zh-TW" sz="2800" dirty="0">
                <a:solidFill>
                  <a:prstClr val="black"/>
                </a:solidFill>
              </a:rPr>
              <a:t>是提供各位同學在選填志願時，有【</a:t>
            </a:r>
            <a:r>
              <a:rPr lang="zh-TW" altLang="zh-TW" sz="2800" b="1" u="sng" dirty="0">
                <a:solidFill>
                  <a:srgbClr val="FF0000"/>
                </a:solidFill>
              </a:rPr>
              <a:t>多一項可以參考的依據</a:t>
            </a:r>
            <a:r>
              <a:rPr lang="zh-TW" altLang="zh-TW" sz="2800" dirty="0">
                <a:solidFill>
                  <a:prstClr val="black"/>
                </a:solidFill>
              </a:rPr>
              <a:t>】！千萬不要誤認為，成績有達到去年的錄取標準，就一定會被錄取！</a:t>
            </a:r>
            <a:r>
              <a:rPr lang="zh-TW" altLang="en-US" sz="2800" dirty="0">
                <a:solidFill>
                  <a:prstClr val="black"/>
                </a:solidFill>
              </a:rPr>
              <a:t>！！</a:t>
            </a:r>
            <a:endParaRPr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013B62D-3E68-4628-99F5-D95B4FC2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1439069"/>
            <a:ext cx="8820000" cy="22779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DDD5CFE-6C59-46AA-B1DC-F610CE221543}"/>
              </a:ext>
            </a:extLst>
          </p:cNvPr>
          <p:cNvSpPr/>
          <p:nvPr/>
        </p:nvSpPr>
        <p:spPr>
          <a:xfrm>
            <a:off x="6300192" y="1916832"/>
            <a:ext cx="2664530" cy="18722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1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</a:t>
            </a:r>
            <a:r>
              <a:rPr lang="zh-TW" altLang="en-US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如何放棄報名</a:t>
            </a:r>
            <a:endParaRPr lang="zh-TW" altLang="en-US" sz="6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7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8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r>
              <a:rPr lang="zh-TW" altLang="en-US" sz="8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校內推薦順位</a:t>
            </a:r>
            <a:endParaRPr lang="zh-TW" altLang="en-US" sz="8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69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4870347" y="4293096"/>
            <a:ext cx="4114800" cy="2151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j-cs"/>
              </a:rPr>
              <a:t>3/10</a:t>
            </a:r>
            <a:r>
              <a:rPr lang="zh-TW" altLang="en-US" sz="36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+mj-cs"/>
              </a:rPr>
              <a:t>（一）放學前</a:t>
            </a:r>
            <a:endParaRPr lang="en-US" altLang="zh-TW" sz="3600" b="1" u="sng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繳至教務處註冊組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7" name="圖片 6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865193" y="1628800"/>
            <a:ext cx="41148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cs typeface="+mj-cs"/>
              </a:rPr>
              <a:t>親自到教務處</a:t>
            </a:r>
            <a:endParaRPr lang="en-US" altLang="zh-TW" sz="36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cs typeface="+mj-cs"/>
              </a:rPr>
              <a:t>註冊組領取</a:t>
            </a:r>
            <a:endParaRPr lang="en-US" altLang="zh-TW" sz="36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69B0548-7295-4F5F-AA61-61F8C29F4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2147"/>
            <a:ext cx="4541665" cy="651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</a:t>
            </a:r>
            <a:r>
              <a:rPr lang="zh-TW" altLang="en-US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小小建議</a:t>
            </a:r>
            <a:endParaRPr lang="zh-TW" altLang="en-US" sz="6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56784" cy="83786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建議：</a:t>
            </a:r>
            <a:r>
              <a:rPr lang="zh-TW" altLang="en-US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百分比低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的避免互搶</a:t>
            </a:r>
          </a:p>
        </p:txBody>
      </p:sp>
      <p:pic>
        <p:nvPicPr>
          <p:cNvPr id="6" name="圖片 5" descr="互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920880" cy="5409960"/>
          </a:xfrm>
          <a:prstGeom prst="rect">
            <a:avLst/>
          </a:prstGeom>
        </p:spPr>
      </p:pic>
      <p:pic>
        <p:nvPicPr>
          <p:cNvPr id="7" name="圖片 6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9" y="1544615"/>
            <a:ext cx="8212697" cy="5268761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056784" cy="83786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建議：</a:t>
            </a:r>
            <a:r>
              <a:rPr lang="zh-TW" altLang="en-US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百分比高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的多做準備</a:t>
            </a:r>
          </a:p>
        </p:txBody>
      </p:sp>
      <p:pic>
        <p:nvPicPr>
          <p:cNvPr id="7" name="圖片 6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832648" cy="5494354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395536" y="188640"/>
            <a:ext cx="7056784" cy="83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祝在座各位金榜題名！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341784"/>
            <a:ext cx="8064896" cy="854968"/>
          </a:xfrm>
        </p:spPr>
        <p:txBody>
          <a:bodyPr>
            <a:noAutofit/>
          </a:bodyPr>
          <a:lstStyle/>
          <a:p>
            <a:r>
              <a:rPr lang="zh-TW" altLang="en-US" sz="3800" b="1" dirty="0">
                <a:latin typeface="標楷體" pitchFamily="65" charset="-120"/>
                <a:ea typeface="標楷體" pitchFamily="65" charset="-120"/>
              </a:rPr>
              <a:t>學生如何取得「校內推薦順序」？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36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學測成績公布當天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02/25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，註冊組將依下列比序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排定所有學生的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校內推薦順序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，並發出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志願預選表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正式版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內含個人推薦順序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0" indent="0" algn="r">
              <a:buNone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日校內委員會制訂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86213"/>
              </p:ext>
            </p:extLst>
          </p:nvPr>
        </p:nvGraphicFramePr>
        <p:xfrm>
          <a:off x="214282" y="3140968"/>
          <a:ext cx="8715436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比序</a:t>
                      </a:r>
                      <a:endParaRPr lang="zh-TW" altLang="en-US" sz="22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在校學業成績</a:t>
                      </a:r>
                      <a:r>
                        <a:rPr lang="en-US" altLang="zh-TW" sz="2200" b="0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【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全校排名百分比</a:t>
                      </a:r>
                      <a:r>
                        <a:rPr lang="en-US" altLang="zh-TW" sz="2200" b="1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】</a:t>
                      </a:r>
                      <a:r>
                        <a:rPr lang="zh-TW" sz="2200" b="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，由低至高排序</a:t>
                      </a:r>
                      <a:endParaRPr lang="en-US" altLang="zh-TW" sz="2200" b="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註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：「在校學業成績」為</a:t>
                      </a:r>
                      <a:r>
                        <a:rPr lang="zh-TW" altLang="zh-TW" sz="16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高一、高二及高三上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共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zh-TW" sz="16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學期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學業</a:t>
                      </a:r>
                      <a:r>
                        <a:rPr lang="zh-TW" altLang="zh-TW" sz="16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原始總平均成績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註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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：「在校學業成績」可於臺北市高中第二代校務行政系統內查詢，查詢方式說明如下：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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以學生帳密登入系統→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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點選「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09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升學報表」→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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點選「學生列印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新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申請入學成績單」→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學年期輸入「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1101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」、輸入申請前「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」學期科目平均表、成績點選「原成績」、按「印表」→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表單內「課目代碼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ZZZ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」、科目名稱「學業成績」，即為「在校學業成績」。</a:t>
                      </a:r>
                      <a:endParaRPr lang="zh-TW" sz="2200" b="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2</a:t>
                      </a: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Arial"/>
                        </a:rPr>
                        <a:t>學科能力測驗</a:t>
                      </a:r>
                      <a:r>
                        <a:rPr lang="en-US" altLang="zh-TW" sz="22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Arial"/>
                        </a:rPr>
                        <a:t>國、英、數</a:t>
                      </a:r>
                      <a:r>
                        <a:rPr lang="en-US" sz="2200" b="1" kern="100" dirty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Arial"/>
                        </a:rPr>
                        <a:t>3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Arial"/>
                        </a:rPr>
                        <a:t>科級分總和</a:t>
                      </a:r>
                      <a:r>
                        <a:rPr lang="en-US" altLang="zh-TW" sz="22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sz="220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Arial"/>
                        </a:rPr>
                        <a:t>，由高至低排序</a:t>
                      </a:r>
                      <a:endParaRPr lang="en-US" altLang="zh-TW" sz="2200" kern="10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Arial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註</a:t>
                      </a: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：因現行學科能力測驗採行</a:t>
                      </a: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科選考</a:t>
                      </a: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科之故，以參採國英數三科總和為比序條件。註</a:t>
                      </a: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 2" panose="05020102010507070707" pitchFamily="18" charset="2"/>
                        </a:rPr>
                        <a:t>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r>
                        <a:rPr lang="zh-TW" altLang="zh-TW" sz="16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數學科級分採計方式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：從</a:t>
                      </a:r>
                      <a:r>
                        <a:rPr lang="zh-TW" altLang="zh-TW" sz="16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數學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</a:t>
                      </a:r>
                      <a:r>
                        <a:rPr lang="zh-TW" altLang="zh-TW" sz="16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和數學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B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考試科目中，</a:t>
                      </a:r>
                      <a:r>
                        <a:rPr lang="zh-TW" altLang="zh-TW" sz="16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擇優採計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sz="22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3</a:t>
                      </a: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高一、高二</a:t>
                      </a:r>
                      <a:r>
                        <a:rPr lang="zh-TW" altLang="zh-TW" sz="22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及高三上</a:t>
                      </a:r>
                      <a:r>
                        <a:rPr lang="en-US" altLang="zh-TW" sz="2200" b="0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【</a:t>
                      </a:r>
                      <a:r>
                        <a:rPr lang="zh-TW" altLang="en-US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共</a:t>
                      </a:r>
                      <a:r>
                        <a:rPr lang="en-US" alt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5</a:t>
                      </a:r>
                      <a:r>
                        <a:rPr lang="zh-TW" alt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學期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學業</a:t>
                      </a:r>
                      <a:r>
                        <a:rPr lang="zh-TW" altLang="en-US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原始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成績總平均分數</a:t>
                      </a:r>
                      <a:r>
                        <a:rPr lang="en-US" altLang="zh-TW" sz="2200" b="1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】</a:t>
                      </a:r>
                      <a:r>
                        <a:rPr lang="zh-TW" altLang="en-US" sz="2200" b="1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，</a:t>
                      </a:r>
                      <a:r>
                        <a:rPr lang="zh-TW" sz="22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由高至低排序</a:t>
                      </a:r>
                      <a:endParaRPr lang="zh-TW" sz="22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9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341784"/>
            <a:ext cx="8064896" cy="854968"/>
          </a:xfrm>
        </p:spPr>
        <p:txBody>
          <a:bodyPr>
            <a:noAutofit/>
          </a:bodyPr>
          <a:lstStyle/>
          <a:p>
            <a:r>
              <a:rPr lang="zh-TW" altLang="en-US" sz="3800" b="1" dirty="0">
                <a:latin typeface="標楷體" pitchFamily="65" charset="-120"/>
                <a:ea typeface="標楷體" pitchFamily="65" charset="-120"/>
              </a:rPr>
              <a:t>學生如何取得「校內推薦順序」？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944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學測成績公布當天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02/25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，註冊組將依下列比序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排定所有學生的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校內推薦順序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，並發出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個人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志願預選表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正式版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內含個人推薦順序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0" indent="0" algn="r">
              <a:buNone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日校內委員會制訂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2127"/>
              </p:ext>
            </p:extLst>
          </p:nvPr>
        </p:nvGraphicFramePr>
        <p:xfrm>
          <a:off x="214282" y="3140968"/>
          <a:ext cx="8715436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altLang="zh-TW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比序</a:t>
                      </a:r>
                      <a:endParaRPr lang="zh-TW" altLang="en-US" sz="22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高三上學期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在校學業原始總平均成績分數</a:t>
                      </a:r>
                      <a:r>
                        <a:rPr lang="zh-TW" altLang="zh-TW" sz="20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，由高至低排序。</a:t>
                      </a:r>
                      <a:endParaRPr lang="zh-TW" altLang="zh-TW" sz="2000" b="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5</a:t>
                      </a: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二下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學期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在校學業原始總平均成績分數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，由高至低排序。</a:t>
                      </a:r>
                      <a:endParaRPr lang="zh-TW" alt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6</a:t>
                      </a: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二上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學期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在校學業原始總平均成績分數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，由高至低排序。</a:t>
                      </a:r>
                      <a:endParaRPr lang="zh-TW" alt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7</a:t>
                      </a:r>
                      <a:r>
                        <a:rPr lang="zh-TW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alt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一下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學期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在校學業原始成績總平均分數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，由高至低排序。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8</a:t>
                      </a:r>
                      <a:r>
                        <a:rPr lang="zh-TW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alt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一上</a:t>
                      </a: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學期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在校學業原始成績總平均分數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，由高至低排序。</a:t>
                      </a:r>
                      <a:endParaRPr lang="zh-TW" sz="24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圖片 5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61145"/>
              </p:ext>
            </p:extLst>
          </p:nvPr>
        </p:nvGraphicFramePr>
        <p:xfrm>
          <a:off x="214282" y="296992"/>
          <a:ext cx="8695171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在校學業成績</a:t>
                      </a:r>
                      <a:endParaRPr lang="en-US" altLang="zh-TW" sz="20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全校排名百分比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國文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英文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數學</a:t>
                      </a:r>
                      <a:endParaRPr lang="en-US" alt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擇優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社會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學測</a:t>
                      </a:r>
                      <a:endParaRPr lang="en-US" alt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國英數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校內推薦順序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Ａ生</a:t>
                      </a:r>
                      <a:r>
                        <a:rPr lang="zh-TW" altLang="en-US" sz="2400" b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（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２％</a:t>
                      </a:r>
                      <a:r>
                        <a:rPr lang="zh-TW" altLang="en-US" sz="2400" b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45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３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Ｂ生</a:t>
                      </a:r>
                      <a:r>
                        <a:rPr lang="zh-TW" altLang="en-US" sz="2400" b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（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１％</a:t>
                      </a:r>
                      <a:r>
                        <a:rPr lang="zh-TW" altLang="en-US" sz="2400" b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12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14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34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２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Ｃ生</a:t>
                      </a:r>
                      <a:r>
                        <a:rPr lang="zh-TW" altLang="en-US" sz="2400" b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（</a:t>
                      </a: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１％</a:t>
                      </a:r>
                      <a:r>
                        <a:rPr lang="zh-TW" altLang="en-US" sz="2400" b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12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12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13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24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35</a:t>
                      </a:r>
                      <a:endParaRPr lang="zh-TW" sz="2400" b="1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１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172400" y="155679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72400" y="220486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172400" y="285293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07944"/>
              </p:ext>
            </p:extLst>
          </p:nvPr>
        </p:nvGraphicFramePr>
        <p:xfrm>
          <a:off x="214282" y="3753336"/>
          <a:ext cx="8715436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比序</a:t>
                      </a:r>
                      <a:endParaRPr lang="zh-TW" altLang="en-US" sz="22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Arial"/>
                        </a:rPr>
                        <a:t>在校學業成績</a:t>
                      </a:r>
                      <a:r>
                        <a:rPr lang="en-US" altLang="zh-TW" sz="22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Arial"/>
                        </a:rPr>
                        <a:t>全校排名百分比</a:t>
                      </a:r>
                      <a:r>
                        <a:rPr lang="en-US" altLang="zh-TW" sz="22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sz="22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Arial"/>
                        </a:rPr>
                        <a:t>，由低至高排序</a:t>
                      </a:r>
                      <a:r>
                        <a:rPr lang="zh-TW" altLang="en-US" sz="22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2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2</a:t>
                      </a: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Arial"/>
                        </a:rPr>
                        <a:t>學科能力測驗</a:t>
                      </a:r>
                      <a:r>
                        <a:rPr lang="en-US" altLang="zh-TW" sz="2200" b="0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【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Arial"/>
                        </a:rPr>
                        <a:t>國、英、數</a:t>
                      </a:r>
                      <a:r>
                        <a:rPr lang="en-US" sz="2200" b="1" kern="100" dirty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Arial"/>
                        </a:rPr>
                        <a:t>3</a:t>
                      </a:r>
                      <a:r>
                        <a:rPr lang="zh-TW" sz="2200" b="1" kern="100" dirty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Arial"/>
                        </a:rPr>
                        <a:t>科級分總和</a:t>
                      </a:r>
                      <a:r>
                        <a:rPr lang="en-US" altLang="zh-TW" sz="2200" b="1" kern="1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+mn-ea"/>
                          <a:cs typeface="Arial"/>
                        </a:rPr>
                        <a:t>】</a:t>
                      </a:r>
                      <a:r>
                        <a:rPr lang="zh-TW" sz="220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Arial"/>
                        </a:rPr>
                        <a:t>，由高至低排序。</a:t>
                      </a:r>
                      <a:endParaRPr lang="zh-TW" sz="22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第</a:t>
                      </a:r>
                      <a:r>
                        <a:rPr lang="en-US" alt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3</a:t>
                      </a:r>
                      <a:r>
                        <a:rPr lang="zh-TW" sz="2200" b="1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比序</a:t>
                      </a:r>
                      <a:endParaRPr lang="zh-TW" sz="2200" b="1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2200" b="1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高一、高二</a:t>
                      </a:r>
                      <a:r>
                        <a:rPr lang="zh-TW" altLang="zh-TW" sz="22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及高三上</a:t>
                      </a:r>
                      <a:r>
                        <a:rPr lang="en-US" altLang="zh-TW" sz="2200" b="0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【</a:t>
                      </a:r>
                      <a:r>
                        <a:rPr lang="zh-TW" altLang="en-US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共</a:t>
                      </a:r>
                      <a:r>
                        <a:rPr lang="en-US" alt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5</a:t>
                      </a:r>
                      <a:r>
                        <a:rPr lang="zh-TW" alt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學期學業</a:t>
                      </a:r>
                      <a:r>
                        <a:rPr lang="zh-TW" altLang="en-US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原始</a:t>
                      </a:r>
                      <a:r>
                        <a:rPr lang="zh-TW" altLang="zh-TW" sz="2200" b="1" kern="100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成績總平均分數</a:t>
                      </a:r>
                      <a:r>
                        <a:rPr lang="en-US" altLang="zh-TW" sz="2200" b="1" kern="1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】</a:t>
                      </a:r>
                      <a:r>
                        <a:rPr lang="zh-TW" altLang="en-US" sz="2200" b="1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，</a:t>
                      </a:r>
                      <a:r>
                        <a:rPr lang="zh-TW" altLang="zh-TW" sz="22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由高至低排序</a:t>
                      </a:r>
                      <a:r>
                        <a:rPr lang="zh-TW" altLang="en-US" sz="22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</a:rPr>
                        <a:t>。</a:t>
                      </a:r>
                      <a:endParaRPr lang="zh-TW" altLang="zh-TW" sz="22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0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46040"/>
            <a:ext cx="8928000" cy="1143000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en-US" sz="6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可報名學群</a:t>
            </a:r>
            <a:endParaRPr lang="zh-TW" altLang="en-US" sz="6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792088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學生可報名的學群及學群分類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17681"/>
            <a:ext cx="8329642" cy="4525963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07371"/>
              </p:ext>
            </p:extLst>
          </p:nvPr>
        </p:nvGraphicFramePr>
        <p:xfrm>
          <a:off x="179511" y="1397000"/>
          <a:ext cx="8784978" cy="521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398092707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就讀班別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所屬學群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可推薦學生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301-308</a:t>
                      </a: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普通班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第一類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文、法、商、社會科學、教育、管理等學系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學術學程</a:t>
                      </a:r>
                      <a:r>
                        <a:rPr lang="en-US" alt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含學術自然、學術社會</a:t>
                      </a:r>
                      <a:r>
                        <a:rPr lang="en-US" alt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學生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第二類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理、工等學系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第三類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醫、生命科學、農等學系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第八類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醫學</a:t>
                      </a:r>
                      <a:r>
                        <a:rPr lang="zh-TW" altLang="en-US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、牙醫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體育班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第七類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體育相關學系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體育班學生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音樂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</a:t>
                      </a:r>
                      <a:r>
                        <a:rPr lang="zh-TW" altLang="en-US" sz="2400" b="0" kern="1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四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音樂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相關學系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音樂班學生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美術班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第五類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美術相關學系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美術班學生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舞蹈班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</a:t>
                      </a: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六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舞蹈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相關學系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舞蹈班學生</a:t>
                      </a:r>
                      <a:endParaRPr lang="zh-TW" sz="2400" b="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圖片 6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2461" y="-7515"/>
            <a:ext cx="142153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2314</Words>
  <Application>Microsoft Office PowerPoint</Application>
  <PresentationFormat>如螢幕大小 (4:3)</PresentationFormat>
  <Paragraphs>440</Paragraphs>
  <Slides>44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2" baseType="lpstr">
      <vt:lpstr>新細明體</vt:lpstr>
      <vt:lpstr>標楷體</vt:lpstr>
      <vt:lpstr>Arial</vt:lpstr>
      <vt:lpstr>Calibri</vt:lpstr>
      <vt:lpstr>Tahoma</vt:lpstr>
      <vt:lpstr>Times New Roman</vt:lpstr>
      <vt:lpstr>Wingdings 2</vt:lpstr>
      <vt:lpstr>Office 佈景主題</vt:lpstr>
      <vt:lpstr>PowerPoint 簡報</vt:lpstr>
      <vt:lpstr>報名程序</vt:lpstr>
      <vt:lpstr>114大學繁星推薦入學校內報名程序</vt:lpstr>
      <vt:lpstr>校內推薦順位</vt:lpstr>
      <vt:lpstr>學生如何取得「校內推薦順序」？</vt:lpstr>
      <vt:lpstr>學生如何取得「校內推薦順序」？</vt:lpstr>
      <vt:lpstr>PowerPoint 簡報</vt:lpstr>
      <vt:lpstr>可報名學群</vt:lpstr>
      <vt:lpstr>學生可報名的學群及學群分類</vt:lpstr>
      <vt:lpstr>如何篩選可推校系</vt:lpstr>
      <vt:lpstr>學生如何篩選符合推薦資格的校系？</vt:lpstr>
      <vt:lpstr>PowerPoint 簡報</vt:lpstr>
      <vt:lpstr>PowerPoint 簡報</vt:lpstr>
      <vt:lpstr>PowerPoint 簡報</vt:lpstr>
      <vt:lpstr>PowerPoint 簡報</vt:lpstr>
      <vt:lpstr>PowerPoint 簡報</vt:lpstr>
      <vt:lpstr>操作示範</vt:lpstr>
      <vt:lpstr>如何填寫志願表 （能否選到志願的關鍵）</vt:lpstr>
      <vt:lpstr>預計114年02月25日發【正式版】</vt:lpstr>
      <vt:lpstr>每個欄位，只填寫 【１所大學的１個學群類別】</vt:lpstr>
      <vt:lpstr>每所大學的每類學群， 可填的志願數【上限】都不一樣</vt:lpstr>
      <vt:lpstr>將符合檢定標準的校系排定志願序 依序填入【校系代碼（５碼）】</vt:lpstr>
      <vt:lpstr>3/6現場志願分發說明</vt:lpstr>
      <vt:lpstr>3/6（四）大學繁星校內推薦 【現場志願分發作業】梯次表</vt:lpstr>
      <vt:lpstr>3/6（四）大學繁星校內推薦 【現場志願分發作業】規定</vt:lpstr>
      <vt:lpstr>PowerPoint 簡報</vt:lpstr>
      <vt:lpstr>3/6（四）大學繁星校內推薦 【現場志願分發作業】規定</vt:lpstr>
      <vt:lpstr>3/6（四）大學繁星校內推薦 【現場志願分發作業】規定</vt:lpstr>
      <vt:lpstr>3/7（二）大學繁星校內推薦 【現場志願分發作業】規定</vt:lpstr>
      <vt:lpstr>大學端如何篩選學生</vt:lpstr>
      <vt:lpstr>每個校系的【分發比序項目】都不同</vt:lpstr>
      <vt:lpstr>★各大學【錄取名額】重要規定！</vt:lpstr>
      <vt:lpstr>PowerPoint 簡報</vt:lpstr>
      <vt:lpstr>PowerPoint 簡報</vt:lpstr>
      <vt:lpstr>如何查詢去年錄取標準</vt:lpstr>
      <vt:lpstr>進入【114繁星推薦官網】</vt:lpstr>
      <vt:lpstr>點選想查詢的【學校】</vt:lpstr>
      <vt:lpstr>【分發比序】即為去年錄取標準</vt:lpstr>
      <vt:lpstr>如何放棄報名</vt:lpstr>
      <vt:lpstr>PowerPoint 簡報</vt:lpstr>
      <vt:lpstr>小小建議</vt:lpstr>
      <vt:lpstr>建議：百分比低的避免互搶</vt:lpstr>
      <vt:lpstr>建議：百分比高的多做準備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歡迎蒞臨大理高中</dc:title>
  <dc:creator>DALI744</dc:creator>
  <cp:lastModifiedBy>teacher</cp:lastModifiedBy>
  <cp:revision>837</cp:revision>
  <dcterms:created xsi:type="dcterms:W3CDTF">2016-01-11T13:35:03Z</dcterms:created>
  <dcterms:modified xsi:type="dcterms:W3CDTF">2025-02-26T05:58:56Z</dcterms:modified>
</cp:coreProperties>
</file>